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1" r:id="rId4"/>
    <p:sldId id="260" r:id="rId5"/>
    <p:sldId id="293" r:id="rId6"/>
    <p:sldId id="294" r:id="rId7"/>
    <p:sldId id="292" r:id="rId8"/>
    <p:sldId id="297" r:id="rId9"/>
    <p:sldId id="296" r:id="rId10"/>
    <p:sldId id="299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295" r:id="rId19"/>
    <p:sldId id="308" r:id="rId20"/>
    <p:sldId id="310" r:id="rId21"/>
    <p:sldId id="311" r:id="rId22"/>
    <p:sldId id="312" r:id="rId23"/>
    <p:sldId id="313" r:id="rId24"/>
    <p:sldId id="309" r:id="rId25"/>
    <p:sldId id="314" r:id="rId26"/>
    <p:sldId id="315" r:id="rId27"/>
    <p:sldId id="316" r:id="rId28"/>
    <p:sldId id="29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88108" autoAdjust="0"/>
  </p:normalViewPr>
  <p:slideViewPr>
    <p:cSldViewPr snapToGrid="0">
      <p:cViewPr varScale="1">
        <p:scale>
          <a:sx n="62" d="100"/>
          <a:sy n="62" d="100"/>
        </p:scale>
        <p:origin x="8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DE2359-9255-4F3E-85A0-0E014E6EF7E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C44AB3-A92C-4700-B0BE-8497447BF8B2}">
      <dgm:prSet phldrT="[文本]"/>
      <dgm:spPr/>
      <dgm:t>
        <a:bodyPr/>
        <a:lstStyle/>
        <a:p>
          <a:r>
            <a:rPr lang="zh-CN" altLang="en-US" dirty="0" smtClean="0"/>
            <a:t>通讯模块</a:t>
          </a:r>
          <a:endParaRPr lang="zh-CN" altLang="en-US" dirty="0"/>
        </a:p>
      </dgm:t>
    </dgm:pt>
    <dgm:pt modelId="{5D7DDB60-4182-4A08-AC50-4BF55557F6AA}" type="parTrans" cxnId="{0CC6BB20-680E-4918-B394-4923821C01C1}">
      <dgm:prSet/>
      <dgm:spPr/>
      <dgm:t>
        <a:bodyPr/>
        <a:lstStyle/>
        <a:p>
          <a:endParaRPr lang="zh-CN" altLang="en-US"/>
        </a:p>
      </dgm:t>
    </dgm:pt>
    <dgm:pt modelId="{C1D65AC4-4652-484F-B636-9DCE18C19F52}" type="sibTrans" cxnId="{0CC6BB20-680E-4918-B394-4923821C01C1}">
      <dgm:prSet/>
      <dgm:spPr/>
      <dgm:t>
        <a:bodyPr/>
        <a:lstStyle/>
        <a:p>
          <a:endParaRPr lang="zh-CN" altLang="en-US"/>
        </a:p>
      </dgm:t>
    </dgm:pt>
    <dgm:pt modelId="{E9CF20FC-9A04-452C-866B-0F1D38FBF700}">
      <dgm:prSet phldrT="[文本]" custT="1"/>
      <dgm:spPr/>
      <dgm:t>
        <a:bodyPr/>
        <a:lstStyle/>
        <a:p>
          <a:r>
            <a:rPr lang="zh-CN" altLang="en-US" sz="2800" dirty="0" smtClean="0"/>
            <a:t>通讯录管理</a:t>
          </a:r>
          <a:endParaRPr lang="zh-CN" altLang="en-US" sz="2800" dirty="0"/>
        </a:p>
      </dgm:t>
    </dgm:pt>
    <dgm:pt modelId="{6B428AED-DDE1-4458-B7FE-42C5E650399D}" type="parTrans" cxnId="{C15833FC-5A7A-4F54-BD9A-F79834FBDF36}">
      <dgm:prSet/>
      <dgm:spPr/>
      <dgm:t>
        <a:bodyPr/>
        <a:lstStyle/>
        <a:p>
          <a:endParaRPr lang="zh-CN" altLang="en-US"/>
        </a:p>
      </dgm:t>
    </dgm:pt>
    <dgm:pt modelId="{5FB1F7D7-993C-4F7F-83C8-6C026DE6871D}" type="sibTrans" cxnId="{C15833FC-5A7A-4F54-BD9A-F79834FBDF36}">
      <dgm:prSet/>
      <dgm:spPr/>
      <dgm:t>
        <a:bodyPr/>
        <a:lstStyle/>
        <a:p>
          <a:endParaRPr lang="zh-CN" altLang="en-US"/>
        </a:p>
      </dgm:t>
    </dgm:pt>
    <dgm:pt modelId="{11B0AA79-27E3-4583-95F8-16D38F7EF4C2}">
      <dgm:prSet phldrT="[文本]" custT="1"/>
      <dgm:spPr/>
      <dgm:t>
        <a:bodyPr/>
        <a:lstStyle/>
        <a:p>
          <a:r>
            <a:rPr lang="zh-CN" altLang="en-US" sz="2800" dirty="0" smtClean="0"/>
            <a:t>通话管理</a:t>
          </a:r>
          <a:endParaRPr lang="zh-CN" altLang="en-US" sz="2800" dirty="0"/>
        </a:p>
      </dgm:t>
    </dgm:pt>
    <dgm:pt modelId="{907B46CF-AEA8-4758-9F70-12FB26151D01}" type="parTrans" cxnId="{51C71416-C75B-473A-996C-554D089ECA4D}">
      <dgm:prSet/>
      <dgm:spPr/>
      <dgm:t>
        <a:bodyPr/>
        <a:lstStyle/>
        <a:p>
          <a:endParaRPr lang="zh-CN" altLang="en-US"/>
        </a:p>
      </dgm:t>
    </dgm:pt>
    <dgm:pt modelId="{0F6C0D18-1CAB-4C31-B5D9-2BCD865793C3}" type="sibTrans" cxnId="{51C71416-C75B-473A-996C-554D089ECA4D}">
      <dgm:prSet/>
      <dgm:spPr/>
      <dgm:t>
        <a:bodyPr/>
        <a:lstStyle/>
        <a:p>
          <a:endParaRPr lang="zh-CN" altLang="en-US"/>
        </a:p>
      </dgm:t>
    </dgm:pt>
    <dgm:pt modelId="{40B7CB34-875E-4A0D-83AB-B21157947734}">
      <dgm:prSet phldrT="[文本]"/>
      <dgm:spPr/>
      <dgm:t>
        <a:bodyPr/>
        <a:lstStyle/>
        <a:p>
          <a:r>
            <a:rPr lang="zh-CN" altLang="en-US" dirty="0" smtClean="0"/>
            <a:t>辅助模块</a:t>
          </a:r>
          <a:endParaRPr lang="zh-CN" altLang="en-US" dirty="0"/>
        </a:p>
      </dgm:t>
    </dgm:pt>
    <dgm:pt modelId="{91BBBFB2-6AC4-4C1A-963E-6EF5BB29C559}" type="parTrans" cxnId="{2A210A1B-01D1-4EAF-9966-42832F41829D}">
      <dgm:prSet/>
      <dgm:spPr/>
      <dgm:t>
        <a:bodyPr/>
        <a:lstStyle/>
        <a:p>
          <a:endParaRPr lang="zh-CN" altLang="en-US"/>
        </a:p>
      </dgm:t>
    </dgm:pt>
    <dgm:pt modelId="{4AC188CB-AE10-496B-887E-C348BF6CF2CE}" type="sibTrans" cxnId="{2A210A1B-01D1-4EAF-9966-42832F41829D}">
      <dgm:prSet/>
      <dgm:spPr/>
      <dgm:t>
        <a:bodyPr/>
        <a:lstStyle/>
        <a:p>
          <a:endParaRPr lang="zh-CN" altLang="en-US"/>
        </a:p>
      </dgm:t>
    </dgm:pt>
    <dgm:pt modelId="{6179DC91-3809-40ED-93DE-0857D120EE39}">
      <dgm:prSet phldrT="[文本]" custT="1"/>
      <dgm:spPr/>
      <dgm:t>
        <a:bodyPr/>
        <a:lstStyle/>
        <a:p>
          <a:r>
            <a:rPr lang="zh-CN" altLang="en-US" sz="2800" dirty="0" smtClean="0"/>
            <a:t>语音识别</a:t>
          </a:r>
          <a:endParaRPr lang="zh-CN" altLang="en-US" sz="2800" dirty="0"/>
        </a:p>
      </dgm:t>
    </dgm:pt>
    <dgm:pt modelId="{DE2DE5AD-84D1-4B54-8CA1-57CA0B0E121A}" type="parTrans" cxnId="{0F73285F-F489-4165-B0CF-0C89F06C228C}">
      <dgm:prSet/>
      <dgm:spPr/>
      <dgm:t>
        <a:bodyPr/>
        <a:lstStyle/>
        <a:p>
          <a:endParaRPr lang="zh-CN" altLang="en-US"/>
        </a:p>
      </dgm:t>
    </dgm:pt>
    <dgm:pt modelId="{9C02734D-E975-42EC-9883-0A72137B2313}" type="sibTrans" cxnId="{0F73285F-F489-4165-B0CF-0C89F06C228C}">
      <dgm:prSet/>
      <dgm:spPr/>
      <dgm:t>
        <a:bodyPr/>
        <a:lstStyle/>
        <a:p>
          <a:endParaRPr lang="zh-CN" altLang="en-US"/>
        </a:p>
      </dgm:t>
    </dgm:pt>
    <dgm:pt modelId="{91893EEB-BBC2-4C5E-9E44-9925128700D7}">
      <dgm:prSet phldrT="[文本]" custT="1"/>
      <dgm:spPr/>
      <dgm:t>
        <a:bodyPr/>
        <a:lstStyle/>
        <a:p>
          <a:r>
            <a:rPr lang="zh-CN" altLang="en-US" sz="2800" dirty="0" smtClean="0"/>
            <a:t>距离识别</a:t>
          </a:r>
          <a:endParaRPr lang="zh-CN" altLang="en-US" sz="2800" dirty="0"/>
        </a:p>
      </dgm:t>
    </dgm:pt>
    <dgm:pt modelId="{FE88B610-06CB-459B-865A-00274548F9C3}" type="parTrans" cxnId="{29FEEBE1-FCDC-45AC-A474-6CF42D5CBD41}">
      <dgm:prSet/>
      <dgm:spPr/>
      <dgm:t>
        <a:bodyPr/>
        <a:lstStyle/>
        <a:p>
          <a:endParaRPr lang="zh-CN" altLang="en-US"/>
        </a:p>
      </dgm:t>
    </dgm:pt>
    <dgm:pt modelId="{CAAB41F7-8345-4AE0-86ED-8FEBF3C04CC1}" type="sibTrans" cxnId="{29FEEBE1-FCDC-45AC-A474-6CF42D5CBD41}">
      <dgm:prSet/>
      <dgm:spPr/>
      <dgm:t>
        <a:bodyPr/>
        <a:lstStyle/>
        <a:p>
          <a:endParaRPr lang="zh-CN" altLang="en-US"/>
        </a:p>
      </dgm:t>
    </dgm:pt>
    <dgm:pt modelId="{D7040C94-6B4A-4D95-B9C1-B75D6CAD9527}">
      <dgm:prSet phldrT="[文本]"/>
      <dgm:spPr/>
      <dgm:t>
        <a:bodyPr/>
        <a:lstStyle/>
        <a:p>
          <a:r>
            <a:rPr lang="zh-CN" altLang="en-US" dirty="0" smtClean="0"/>
            <a:t>表现模块</a:t>
          </a:r>
          <a:endParaRPr lang="zh-CN" altLang="en-US" dirty="0"/>
        </a:p>
      </dgm:t>
    </dgm:pt>
    <dgm:pt modelId="{9119E9EB-6BCB-42C3-BBE9-EC7E2B0B4B9F}" type="parTrans" cxnId="{FF954090-30BD-4DFB-AE9A-CC2466DEE9D9}">
      <dgm:prSet/>
      <dgm:spPr/>
      <dgm:t>
        <a:bodyPr/>
        <a:lstStyle/>
        <a:p>
          <a:endParaRPr lang="zh-CN" altLang="en-US"/>
        </a:p>
      </dgm:t>
    </dgm:pt>
    <dgm:pt modelId="{648A7D4D-0D3F-4C5D-87C3-FF93556B0DE7}" type="sibTrans" cxnId="{FF954090-30BD-4DFB-AE9A-CC2466DEE9D9}">
      <dgm:prSet/>
      <dgm:spPr/>
      <dgm:t>
        <a:bodyPr/>
        <a:lstStyle/>
        <a:p>
          <a:endParaRPr lang="zh-CN" altLang="en-US"/>
        </a:p>
      </dgm:t>
    </dgm:pt>
    <dgm:pt modelId="{CE747C25-7408-4602-9E59-3BBFA567182C}">
      <dgm:prSet phldrT="[文本]" custT="1"/>
      <dgm:spPr/>
      <dgm:t>
        <a:bodyPr/>
        <a:lstStyle/>
        <a:p>
          <a:r>
            <a:rPr lang="zh-CN" altLang="en-US" sz="2800" dirty="0" smtClean="0"/>
            <a:t>桌面</a:t>
          </a:r>
          <a:r>
            <a:rPr lang="en-US" altLang="zh-CN" sz="2800" dirty="0" smtClean="0"/>
            <a:t>Widget</a:t>
          </a:r>
          <a:endParaRPr lang="zh-CN" altLang="en-US" sz="2800" dirty="0"/>
        </a:p>
      </dgm:t>
    </dgm:pt>
    <dgm:pt modelId="{04826466-317A-47E7-859F-C326DEC651A4}" type="parTrans" cxnId="{A72819A9-CB34-420E-98FB-14F644A8B4D3}">
      <dgm:prSet/>
      <dgm:spPr/>
      <dgm:t>
        <a:bodyPr/>
        <a:lstStyle/>
        <a:p>
          <a:endParaRPr lang="zh-CN" altLang="en-US"/>
        </a:p>
      </dgm:t>
    </dgm:pt>
    <dgm:pt modelId="{05D5DBA3-2B70-47F7-A420-0CA16008E8B7}" type="sibTrans" cxnId="{A72819A9-CB34-420E-98FB-14F644A8B4D3}">
      <dgm:prSet/>
      <dgm:spPr/>
      <dgm:t>
        <a:bodyPr/>
        <a:lstStyle/>
        <a:p>
          <a:endParaRPr lang="zh-CN" altLang="en-US"/>
        </a:p>
      </dgm:t>
    </dgm:pt>
    <dgm:pt modelId="{F5440B1D-7C1F-43D7-B600-68096B495776}">
      <dgm:prSet phldrT="[文本]" custT="1"/>
      <dgm:spPr/>
      <dgm:t>
        <a:bodyPr/>
        <a:lstStyle/>
        <a:p>
          <a:r>
            <a:rPr lang="zh-CN" altLang="en-US" sz="2800" dirty="0" smtClean="0"/>
            <a:t>锁屏</a:t>
          </a:r>
          <a:r>
            <a:rPr lang="en-US" altLang="zh-CN" sz="2800" dirty="0" smtClean="0"/>
            <a:t>Widget</a:t>
          </a:r>
          <a:endParaRPr lang="zh-CN" altLang="en-US" sz="2800" dirty="0"/>
        </a:p>
      </dgm:t>
    </dgm:pt>
    <dgm:pt modelId="{FD914EAD-C1D7-474A-8404-43C8E9BC4F21}" type="parTrans" cxnId="{7B6EBFF9-1A41-4BDB-B254-07FF4C4CAC04}">
      <dgm:prSet/>
      <dgm:spPr/>
      <dgm:t>
        <a:bodyPr/>
        <a:lstStyle/>
        <a:p>
          <a:endParaRPr lang="zh-CN" altLang="en-US"/>
        </a:p>
      </dgm:t>
    </dgm:pt>
    <dgm:pt modelId="{584D7972-5BB8-47F1-9C8F-D3A03FBC7355}" type="sibTrans" cxnId="{7B6EBFF9-1A41-4BDB-B254-07FF4C4CAC04}">
      <dgm:prSet/>
      <dgm:spPr/>
      <dgm:t>
        <a:bodyPr/>
        <a:lstStyle/>
        <a:p>
          <a:endParaRPr lang="zh-CN" altLang="en-US"/>
        </a:p>
      </dgm:t>
    </dgm:pt>
    <dgm:pt modelId="{33052DA2-7FFE-484A-8DB0-426F08DB25D4}" type="pres">
      <dgm:prSet presAssocID="{F5DE2359-9255-4F3E-85A0-0E014E6EF7E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72E22B6-F19E-4F0E-9890-550228700F30}" type="pres">
      <dgm:prSet presAssocID="{BEC44AB3-A92C-4700-B0BE-8497447BF8B2}" presName="composite" presStyleCnt="0"/>
      <dgm:spPr/>
    </dgm:pt>
    <dgm:pt modelId="{483B00C8-7A55-4AE8-BF6B-F49ECB05AB7D}" type="pres">
      <dgm:prSet presAssocID="{BEC44AB3-A92C-4700-B0BE-8497447BF8B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86780D-F508-4449-AAEC-821B85393885}" type="pres">
      <dgm:prSet presAssocID="{BEC44AB3-A92C-4700-B0BE-8497447BF8B2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54DB69-6689-480E-A826-73BF6595FF0F}" type="pres">
      <dgm:prSet presAssocID="{C1D65AC4-4652-484F-B636-9DCE18C19F52}" presName="space" presStyleCnt="0"/>
      <dgm:spPr/>
    </dgm:pt>
    <dgm:pt modelId="{2BD8E6EA-17EA-4A63-93BC-E8C677030519}" type="pres">
      <dgm:prSet presAssocID="{40B7CB34-875E-4A0D-83AB-B21157947734}" presName="composite" presStyleCnt="0"/>
      <dgm:spPr/>
    </dgm:pt>
    <dgm:pt modelId="{DC7D44FC-BEA1-4358-893C-5C2865A47EFB}" type="pres">
      <dgm:prSet presAssocID="{40B7CB34-875E-4A0D-83AB-B2115794773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B167D1-3D1F-462F-A7FE-DB3E49E11EDF}" type="pres">
      <dgm:prSet presAssocID="{40B7CB34-875E-4A0D-83AB-B2115794773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B88789-597F-4384-8429-8C786681A3A1}" type="pres">
      <dgm:prSet presAssocID="{4AC188CB-AE10-496B-887E-C348BF6CF2CE}" presName="space" presStyleCnt="0"/>
      <dgm:spPr/>
    </dgm:pt>
    <dgm:pt modelId="{6FD7C3C0-89A6-4FF6-9A09-DB827CA368C8}" type="pres">
      <dgm:prSet presAssocID="{D7040C94-6B4A-4D95-B9C1-B75D6CAD9527}" presName="composite" presStyleCnt="0"/>
      <dgm:spPr/>
    </dgm:pt>
    <dgm:pt modelId="{5E2DD3E3-0351-424A-A240-9E3B358AC074}" type="pres">
      <dgm:prSet presAssocID="{D7040C94-6B4A-4D95-B9C1-B75D6CAD952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23D294-71F0-48F1-B39E-1F1DC5EBD8CD}" type="pres">
      <dgm:prSet presAssocID="{D7040C94-6B4A-4D95-B9C1-B75D6CAD952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1C71416-C75B-473A-996C-554D089ECA4D}" srcId="{BEC44AB3-A92C-4700-B0BE-8497447BF8B2}" destId="{11B0AA79-27E3-4583-95F8-16D38F7EF4C2}" srcOrd="1" destOrd="0" parTransId="{907B46CF-AEA8-4758-9F70-12FB26151D01}" sibTransId="{0F6C0D18-1CAB-4C31-B5D9-2BCD865793C3}"/>
    <dgm:cxn modelId="{E01D4E77-DB78-4FFA-93B9-6C2144C0101A}" type="presOf" srcId="{E9CF20FC-9A04-452C-866B-0F1D38FBF700}" destId="{9686780D-F508-4449-AAEC-821B85393885}" srcOrd="0" destOrd="0" presId="urn:microsoft.com/office/officeart/2005/8/layout/hList1"/>
    <dgm:cxn modelId="{0CC6BB20-680E-4918-B394-4923821C01C1}" srcId="{F5DE2359-9255-4F3E-85A0-0E014E6EF7E0}" destId="{BEC44AB3-A92C-4700-B0BE-8497447BF8B2}" srcOrd="0" destOrd="0" parTransId="{5D7DDB60-4182-4A08-AC50-4BF55557F6AA}" sibTransId="{C1D65AC4-4652-484F-B636-9DCE18C19F52}"/>
    <dgm:cxn modelId="{7B6EBFF9-1A41-4BDB-B254-07FF4C4CAC04}" srcId="{D7040C94-6B4A-4D95-B9C1-B75D6CAD9527}" destId="{F5440B1D-7C1F-43D7-B600-68096B495776}" srcOrd="1" destOrd="0" parTransId="{FD914EAD-C1D7-474A-8404-43C8E9BC4F21}" sibTransId="{584D7972-5BB8-47F1-9C8F-D3A03FBC7355}"/>
    <dgm:cxn modelId="{0F73285F-F489-4165-B0CF-0C89F06C228C}" srcId="{40B7CB34-875E-4A0D-83AB-B21157947734}" destId="{6179DC91-3809-40ED-93DE-0857D120EE39}" srcOrd="0" destOrd="0" parTransId="{DE2DE5AD-84D1-4B54-8CA1-57CA0B0E121A}" sibTransId="{9C02734D-E975-42EC-9883-0A72137B2313}"/>
    <dgm:cxn modelId="{453049D8-E4D6-42EF-AC2A-8591B0656C1A}" type="presOf" srcId="{91893EEB-BBC2-4C5E-9E44-9925128700D7}" destId="{F7B167D1-3D1F-462F-A7FE-DB3E49E11EDF}" srcOrd="0" destOrd="1" presId="urn:microsoft.com/office/officeart/2005/8/layout/hList1"/>
    <dgm:cxn modelId="{29FEEBE1-FCDC-45AC-A474-6CF42D5CBD41}" srcId="{40B7CB34-875E-4A0D-83AB-B21157947734}" destId="{91893EEB-BBC2-4C5E-9E44-9925128700D7}" srcOrd="1" destOrd="0" parTransId="{FE88B610-06CB-459B-865A-00274548F9C3}" sibTransId="{CAAB41F7-8345-4AE0-86ED-8FEBF3C04CC1}"/>
    <dgm:cxn modelId="{A72819A9-CB34-420E-98FB-14F644A8B4D3}" srcId="{D7040C94-6B4A-4D95-B9C1-B75D6CAD9527}" destId="{CE747C25-7408-4602-9E59-3BBFA567182C}" srcOrd="0" destOrd="0" parTransId="{04826466-317A-47E7-859F-C326DEC651A4}" sibTransId="{05D5DBA3-2B70-47F7-A420-0CA16008E8B7}"/>
    <dgm:cxn modelId="{2A210A1B-01D1-4EAF-9966-42832F41829D}" srcId="{F5DE2359-9255-4F3E-85A0-0E014E6EF7E0}" destId="{40B7CB34-875E-4A0D-83AB-B21157947734}" srcOrd="1" destOrd="0" parTransId="{91BBBFB2-6AC4-4C1A-963E-6EF5BB29C559}" sibTransId="{4AC188CB-AE10-496B-887E-C348BF6CF2CE}"/>
    <dgm:cxn modelId="{F6D3D4CB-3B77-4335-A272-668D5B6C9544}" type="presOf" srcId="{11B0AA79-27E3-4583-95F8-16D38F7EF4C2}" destId="{9686780D-F508-4449-AAEC-821B85393885}" srcOrd="0" destOrd="1" presId="urn:microsoft.com/office/officeart/2005/8/layout/hList1"/>
    <dgm:cxn modelId="{8AB6F984-8DE4-47BC-AB40-03EEB4CB507F}" type="presOf" srcId="{D7040C94-6B4A-4D95-B9C1-B75D6CAD9527}" destId="{5E2DD3E3-0351-424A-A240-9E3B358AC074}" srcOrd="0" destOrd="0" presId="urn:microsoft.com/office/officeart/2005/8/layout/hList1"/>
    <dgm:cxn modelId="{C15833FC-5A7A-4F54-BD9A-F79834FBDF36}" srcId="{BEC44AB3-A92C-4700-B0BE-8497447BF8B2}" destId="{E9CF20FC-9A04-452C-866B-0F1D38FBF700}" srcOrd="0" destOrd="0" parTransId="{6B428AED-DDE1-4458-B7FE-42C5E650399D}" sibTransId="{5FB1F7D7-993C-4F7F-83C8-6C026DE6871D}"/>
    <dgm:cxn modelId="{FF954090-30BD-4DFB-AE9A-CC2466DEE9D9}" srcId="{F5DE2359-9255-4F3E-85A0-0E014E6EF7E0}" destId="{D7040C94-6B4A-4D95-B9C1-B75D6CAD9527}" srcOrd="2" destOrd="0" parTransId="{9119E9EB-6BCB-42C3-BBE9-EC7E2B0B4B9F}" sibTransId="{648A7D4D-0D3F-4C5D-87C3-FF93556B0DE7}"/>
    <dgm:cxn modelId="{A6001D01-B797-42D8-A3E5-09D97C711A1D}" type="presOf" srcId="{F5440B1D-7C1F-43D7-B600-68096B495776}" destId="{DC23D294-71F0-48F1-B39E-1F1DC5EBD8CD}" srcOrd="0" destOrd="1" presId="urn:microsoft.com/office/officeart/2005/8/layout/hList1"/>
    <dgm:cxn modelId="{700F8EFB-D0D5-44E4-9C32-01100C19E73C}" type="presOf" srcId="{CE747C25-7408-4602-9E59-3BBFA567182C}" destId="{DC23D294-71F0-48F1-B39E-1F1DC5EBD8CD}" srcOrd="0" destOrd="0" presId="urn:microsoft.com/office/officeart/2005/8/layout/hList1"/>
    <dgm:cxn modelId="{0D0A7017-2410-4C47-9851-FD7FE500BA34}" type="presOf" srcId="{40B7CB34-875E-4A0D-83AB-B21157947734}" destId="{DC7D44FC-BEA1-4358-893C-5C2865A47EFB}" srcOrd="0" destOrd="0" presId="urn:microsoft.com/office/officeart/2005/8/layout/hList1"/>
    <dgm:cxn modelId="{44C68E1D-293A-4F80-9284-FD70B6428093}" type="presOf" srcId="{BEC44AB3-A92C-4700-B0BE-8497447BF8B2}" destId="{483B00C8-7A55-4AE8-BF6B-F49ECB05AB7D}" srcOrd="0" destOrd="0" presId="urn:microsoft.com/office/officeart/2005/8/layout/hList1"/>
    <dgm:cxn modelId="{1D949744-145F-456A-A3A0-82DACAB1A799}" type="presOf" srcId="{6179DC91-3809-40ED-93DE-0857D120EE39}" destId="{F7B167D1-3D1F-462F-A7FE-DB3E49E11EDF}" srcOrd="0" destOrd="0" presId="urn:microsoft.com/office/officeart/2005/8/layout/hList1"/>
    <dgm:cxn modelId="{FF81FC30-D77A-42F3-BB48-F71D037F87CB}" type="presOf" srcId="{F5DE2359-9255-4F3E-85A0-0E014E6EF7E0}" destId="{33052DA2-7FFE-484A-8DB0-426F08DB25D4}" srcOrd="0" destOrd="0" presId="urn:microsoft.com/office/officeart/2005/8/layout/hList1"/>
    <dgm:cxn modelId="{6BBC018D-2450-438F-B52E-9003CA89D1EF}" type="presParOf" srcId="{33052DA2-7FFE-484A-8DB0-426F08DB25D4}" destId="{372E22B6-F19E-4F0E-9890-550228700F30}" srcOrd="0" destOrd="0" presId="urn:microsoft.com/office/officeart/2005/8/layout/hList1"/>
    <dgm:cxn modelId="{FC3B8146-1718-4B9D-84D1-101687F44DD5}" type="presParOf" srcId="{372E22B6-F19E-4F0E-9890-550228700F30}" destId="{483B00C8-7A55-4AE8-BF6B-F49ECB05AB7D}" srcOrd="0" destOrd="0" presId="urn:microsoft.com/office/officeart/2005/8/layout/hList1"/>
    <dgm:cxn modelId="{200BD0C2-50CA-4F22-A6DB-244872A03C31}" type="presParOf" srcId="{372E22B6-F19E-4F0E-9890-550228700F30}" destId="{9686780D-F508-4449-AAEC-821B85393885}" srcOrd="1" destOrd="0" presId="urn:microsoft.com/office/officeart/2005/8/layout/hList1"/>
    <dgm:cxn modelId="{329D0D90-8C42-44E8-BCFF-3B8AFFB7DCD6}" type="presParOf" srcId="{33052DA2-7FFE-484A-8DB0-426F08DB25D4}" destId="{A354DB69-6689-480E-A826-73BF6595FF0F}" srcOrd="1" destOrd="0" presId="urn:microsoft.com/office/officeart/2005/8/layout/hList1"/>
    <dgm:cxn modelId="{ECD5EED4-EEC2-4A1B-AB56-B4171BA3AE70}" type="presParOf" srcId="{33052DA2-7FFE-484A-8DB0-426F08DB25D4}" destId="{2BD8E6EA-17EA-4A63-93BC-E8C677030519}" srcOrd="2" destOrd="0" presId="urn:microsoft.com/office/officeart/2005/8/layout/hList1"/>
    <dgm:cxn modelId="{88F046F3-E7A7-4388-A53E-A53B41F22C01}" type="presParOf" srcId="{2BD8E6EA-17EA-4A63-93BC-E8C677030519}" destId="{DC7D44FC-BEA1-4358-893C-5C2865A47EFB}" srcOrd="0" destOrd="0" presId="urn:microsoft.com/office/officeart/2005/8/layout/hList1"/>
    <dgm:cxn modelId="{237D6A75-75C4-4E08-BEDF-FA99991E0F4A}" type="presParOf" srcId="{2BD8E6EA-17EA-4A63-93BC-E8C677030519}" destId="{F7B167D1-3D1F-462F-A7FE-DB3E49E11EDF}" srcOrd="1" destOrd="0" presId="urn:microsoft.com/office/officeart/2005/8/layout/hList1"/>
    <dgm:cxn modelId="{3AA09734-6310-4900-88E2-D0EB7CF24720}" type="presParOf" srcId="{33052DA2-7FFE-484A-8DB0-426F08DB25D4}" destId="{47B88789-597F-4384-8429-8C786681A3A1}" srcOrd="3" destOrd="0" presId="urn:microsoft.com/office/officeart/2005/8/layout/hList1"/>
    <dgm:cxn modelId="{3F773981-ACFA-44BB-A38B-A387FA004DF3}" type="presParOf" srcId="{33052DA2-7FFE-484A-8DB0-426F08DB25D4}" destId="{6FD7C3C0-89A6-4FF6-9A09-DB827CA368C8}" srcOrd="4" destOrd="0" presId="urn:microsoft.com/office/officeart/2005/8/layout/hList1"/>
    <dgm:cxn modelId="{1F9AD54B-F4E5-48DD-A6AA-D769F00DC350}" type="presParOf" srcId="{6FD7C3C0-89A6-4FF6-9A09-DB827CA368C8}" destId="{5E2DD3E3-0351-424A-A240-9E3B358AC074}" srcOrd="0" destOrd="0" presId="urn:microsoft.com/office/officeart/2005/8/layout/hList1"/>
    <dgm:cxn modelId="{7648F7A9-EE88-470C-B195-EC9B4EA3F4C7}" type="presParOf" srcId="{6FD7C3C0-89A6-4FF6-9A09-DB827CA368C8}" destId="{DC23D294-71F0-48F1-B39E-1F1DC5EBD8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B00C8-7A55-4AE8-BF6B-F49ECB05AB7D}">
      <dsp:nvSpPr>
        <dsp:cNvPr id="0" name=""/>
        <dsp:cNvSpPr/>
      </dsp:nvSpPr>
      <dsp:spPr>
        <a:xfrm>
          <a:off x="2540" y="1421414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通讯模块</a:t>
          </a:r>
          <a:endParaRPr lang="zh-CN" altLang="en-US" sz="3500" kern="1200" dirty="0"/>
        </a:p>
      </dsp:txBody>
      <dsp:txXfrm>
        <a:off x="2540" y="1421414"/>
        <a:ext cx="2476500" cy="990600"/>
      </dsp:txXfrm>
    </dsp:sp>
    <dsp:sp modelId="{9686780D-F508-4449-AAEC-821B85393885}">
      <dsp:nvSpPr>
        <dsp:cNvPr id="0" name=""/>
        <dsp:cNvSpPr/>
      </dsp:nvSpPr>
      <dsp:spPr>
        <a:xfrm>
          <a:off x="2540" y="2412014"/>
          <a:ext cx="2476500" cy="15852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通讯录管理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通话管理</a:t>
          </a:r>
          <a:endParaRPr lang="zh-CN" altLang="en-US" sz="2800" kern="1200" dirty="0"/>
        </a:p>
      </dsp:txBody>
      <dsp:txXfrm>
        <a:off x="2540" y="2412014"/>
        <a:ext cx="2476500" cy="1585237"/>
      </dsp:txXfrm>
    </dsp:sp>
    <dsp:sp modelId="{DC7D44FC-BEA1-4358-893C-5C2865A47EFB}">
      <dsp:nvSpPr>
        <dsp:cNvPr id="0" name=""/>
        <dsp:cNvSpPr/>
      </dsp:nvSpPr>
      <dsp:spPr>
        <a:xfrm>
          <a:off x="2825750" y="1421414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辅助模块</a:t>
          </a:r>
          <a:endParaRPr lang="zh-CN" altLang="en-US" sz="3500" kern="1200" dirty="0"/>
        </a:p>
      </dsp:txBody>
      <dsp:txXfrm>
        <a:off x="2825750" y="1421414"/>
        <a:ext cx="2476500" cy="990600"/>
      </dsp:txXfrm>
    </dsp:sp>
    <dsp:sp modelId="{F7B167D1-3D1F-462F-A7FE-DB3E49E11EDF}">
      <dsp:nvSpPr>
        <dsp:cNvPr id="0" name=""/>
        <dsp:cNvSpPr/>
      </dsp:nvSpPr>
      <dsp:spPr>
        <a:xfrm>
          <a:off x="2825750" y="2412014"/>
          <a:ext cx="2476500" cy="15852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语音识别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距离识别</a:t>
          </a:r>
          <a:endParaRPr lang="zh-CN" altLang="en-US" sz="2800" kern="1200" dirty="0"/>
        </a:p>
      </dsp:txBody>
      <dsp:txXfrm>
        <a:off x="2825750" y="2412014"/>
        <a:ext cx="2476500" cy="1585237"/>
      </dsp:txXfrm>
    </dsp:sp>
    <dsp:sp modelId="{5E2DD3E3-0351-424A-A240-9E3B358AC074}">
      <dsp:nvSpPr>
        <dsp:cNvPr id="0" name=""/>
        <dsp:cNvSpPr/>
      </dsp:nvSpPr>
      <dsp:spPr>
        <a:xfrm>
          <a:off x="5648960" y="1421414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表现模块</a:t>
          </a:r>
          <a:endParaRPr lang="zh-CN" altLang="en-US" sz="3500" kern="1200" dirty="0"/>
        </a:p>
      </dsp:txBody>
      <dsp:txXfrm>
        <a:off x="5648960" y="1421414"/>
        <a:ext cx="2476500" cy="990600"/>
      </dsp:txXfrm>
    </dsp:sp>
    <dsp:sp modelId="{DC23D294-71F0-48F1-B39E-1F1DC5EBD8CD}">
      <dsp:nvSpPr>
        <dsp:cNvPr id="0" name=""/>
        <dsp:cNvSpPr/>
      </dsp:nvSpPr>
      <dsp:spPr>
        <a:xfrm>
          <a:off x="5648960" y="2412014"/>
          <a:ext cx="2476500" cy="15852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桌面</a:t>
          </a:r>
          <a:r>
            <a:rPr lang="en-US" altLang="zh-CN" sz="2800" kern="1200" dirty="0" smtClean="0"/>
            <a:t>Widget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kern="1200" dirty="0" smtClean="0"/>
            <a:t>锁屏</a:t>
          </a:r>
          <a:r>
            <a:rPr lang="en-US" altLang="zh-CN" sz="2800" kern="1200" dirty="0" smtClean="0"/>
            <a:t>Widget</a:t>
          </a:r>
          <a:endParaRPr lang="zh-CN" altLang="en-US" sz="2800" kern="1200" dirty="0"/>
        </a:p>
      </dsp:txBody>
      <dsp:txXfrm>
        <a:off x="5648960" y="2412014"/>
        <a:ext cx="2476500" cy="1585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26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5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4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2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 userDrawn="1"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7710" y="581255"/>
            <a:ext cx="12135536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4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54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8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62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98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4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437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9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FD87B-5553-43AD-8414-E507267E4694}" type="datetimeFigureOut">
              <a:rPr lang="zh-CN" altLang="en-US" smtClean="0"/>
              <a:t>2015/5/18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B8513-E78E-488E-8DF6-2101D4A79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0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-267286" y="604912"/>
            <a:ext cx="12230118" cy="5648176"/>
            <a:chOff x="-267286" y="393897"/>
            <a:chExt cx="12230118" cy="5648176"/>
          </a:xfrm>
        </p:grpSpPr>
        <p:grpSp>
          <p:nvGrpSpPr>
            <p:cNvPr id="15" name="组合 14"/>
            <p:cNvGrpSpPr/>
            <p:nvPr/>
          </p:nvGrpSpPr>
          <p:grpSpPr>
            <a:xfrm>
              <a:off x="-267286" y="393897"/>
              <a:ext cx="12230118" cy="5648176"/>
              <a:chOff x="-141891" y="262261"/>
              <a:chExt cx="12090655" cy="6488225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46283" y="417009"/>
                <a:ext cx="11902481" cy="6333477"/>
              </a:xfrm>
              <a:prstGeom prst="roundRect">
                <a:avLst>
                  <a:gd name="adj" fmla="val 1483"/>
                </a:avLst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-47804" y="339635"/>
                <a:ext cx="11902481" cy="6333477"/>
              </a:xfrm>
              <a:prstGeom prst="roundRect">
                <a:avLst>
                  <a:gd name="adj" fmla="val 1483"/>
                </a:avLst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-141891" y="262261"/>
                <a:ext cx="11902481" cy="6333477"/>
              </a:xfrm>
              <a:prstGeom prst="roundRect">
                <a:avLst>
                  <a:gd name="adj" fmla="val 1483"/>
                </a:avLst>
              </a:prstGeom>
              <a:blipFill dpi="0" rotWithShape="1">
                <a:blip r:embed="rId2"/>
                <a:srcRect/>
                <a:tile tx="0" ty="0" sx="100000" sy="100000" flip="none" algn="tl"/>
              </a:blip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07568" y="1132862"/>
              <a:ext cx="9554031" cy="3978100"/>
              <a:chOff x="928467" y="1490008"/>
              <a:chExt cx="9554031" cy="397810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28467" y="1490008"/>
                <a:ext cx="955403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800" dirty="0" smtClean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项目中期进展报告</a:t>
                </a:r>
                <a:endParaRPr lang="en-US" altLang="zh-CN" sz="4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en-US" altLang="zh-CN" sz="3600" dirty="0" smtClean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3600" dirty="0" smtClean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傻瓜拨号 </a:t>
                </a:r>
                <a:r>
                  <a:rPr lang="en-US" altLang="zh-CN" sz="3600" dirty="0" smtClean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IDIOT DIALING</a:t>
                </a:r>
                <a:endParaRPr lang="zh-CN" altLang="en-US" sz="3600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28467" y="4015757"/>
                <a:ext cx="1467068" cy="3693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Reported by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88126" y="4452445"/>
                <a:ext cx="261481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李英林</a:t>
                </a:r>
                <a:r>
                  <a:rPr lang="en-US" altLang="zh-CN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5120379053</a:t>
                </a:r>
              </a:p>
              <a:p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王勇杰</a:t>
                </a:r>
                <a:r>
                  <a:rPr lang="en-US" altLang="zh-CN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5120379068</a:t>
                </a:r>
              </a:p>
              <a:p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金天 </a:t>
                </a:r>
                <a:r>
                  <a:rPr lang="en-US" altLang="zh-CN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5120379037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0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需求分析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2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90892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现有产品比较：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3383" y="1849870"/>
            <a:ext cx="9943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老人桌面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老人桌面</a:t>
            </a:r>
            <a:endParaRPr lang="zh-CN" altLang="en-US" sz="1600" dirty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13667" y="2523497"/>
            <a:ext cx="2929552" cy="23846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09119" y="2519733"/>
            <a:ext cx="2863689" cy="238461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137772" y="2496201"/>
            <a:ext cx="4734560" cy="25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需求分析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2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90892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现有产品比较：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3383" y="1849870"/>
            <a:ext cx="9943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极简桌面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600" dirty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55143" y="2519733"/>
            <a:ext cx="6301752" cy="28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5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5196204" cy="594320"/>
            <a:chOff x="806892" y="2016743"/>
            <a:chExt cx="5196204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3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功能设计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99430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初始设置：首次使用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时由儿女协助老人进行电话设置和录入语音</a:t>
            </a:r>
            <a:endParaRPr lang="en-US" altLang="zh-CN" sz="1600" dirty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19812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语音拨号：老人需要拨号时，点亮屏幕并按下界面上的拨号键即开始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语音拨号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19812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体感接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听：来电时只需将电话放至耳边即可自动接听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19812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界面设计：界面按键醒目清晰，文字放大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1981200" algn="l"/>
                <a:tab pos="28702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屏与桌面接管：软件接管了系统的锁屏和桌面，两者做到界面一致，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老人的操作难度，减小老人按错的可能性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1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5196204" cy="594320"/>
            <a:chOff x="806892" y="2016743"/>
            <a:chExt cx="5196204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3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拨号的交互设计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2247900" algn="l"/>
              </a:tabLst>
            </a:pPr>
            <a:r>
              <a:rPr lang="zh-CN" altLang="en-US" sz="28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语音拨号：在保存新号码时会有引导来记录用户的声音。当</a:t>
            </a:r>
            <a:r>
              <a:rPr lang="en-US" altLang="zh-CN" sz="28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用户按下语音拨号键时用户可以说出之前设定好</a:t>
            </a:r>
            <a:r>
              <a:rPr lang="en-US" altLang="zh-CN" sz="28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的语音就能拨打相应的号码。</a:t>
            </a:r>
            <a:endParaRPr lang="en-US" altLang="zh-CN" sz="28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触碰拨号：在界面上设置常用拨号图标，老人可点击一键拨号</a:t>
            </a:r>
            <a:endParaRPr lang="en-US" altLang="zh-CN" sz="28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1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5196204" cy="594320"/>
            <a:chOff x="806892" y="2016743"/>
            <a:chExt cx="5196204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3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F5271"/>
                </a:solidFill>
                <a:latin typeface="+mj-lt"/>
              </a:rPr>
              <a:t>接听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的交互设计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19685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感接听：在有来电时，用户把手机贴到耳朵以及脸颊时，电话会自动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接听，省去按键的操作。（考虑到这种方式有一定的误操作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率，用户可以选择开启或关闭此功能）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3224213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颜色显示接听状态：电话接通时，为了方便老人识别，我们将整个屏幕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背景设置为绿色，并且在靠近屏幕时也不会关闭。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5196204" cy="594320"/>
            <a:chOff x="806892" y="2016743"/>
            <a:chExt cx="5196204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3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界面初步设计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2878591"/>
            <a:ext cx="2125663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248989" y="2115972"/>
            <a:ext cx="9943011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3135313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+mj-lt"/>
              </a:rPr>
              <a:t>主界面</a:t>
            </a:r>
            <a:r>
              <a:rPr lang="en-US" altLang="zh-CN" sz="2400" dirty="0" smtClean="0">
                <a:solidFill>
                  <a:srgbClr val="3F5271"/>
                </a:solidFill>
                <a:latin typeface="+mj-lt"/>
              </a:rPr>
              <a:t>	</a:t>
            </a:r>
            <a:r>
              <a:rPr lang="zh-CN" altLang="en-US" sz="2400" dirty="0" smtClean="0">
                <a:solidFill>
                  <a:srgbClr val="3F5271"/>
                </a:solidFill>
                <a:latin typeface="+mj-lt"/>
              </a:rPr>
              <a:t>来电界面</a:t>
            </a:r>
            <a:r>
              <a:rPr lang="en-US" altLang="zh-CN" sz="2400" dirty="0" smtClean="0">
                <a:solidFill>
                  <a:srgbClr val="3F5271"/>
                </a:solidFill>
                <a:latin typeface="+mj-lt"/>
              </a:rPr>
              <a:t>			</a:t>
            </a:r>
            <a:r>
              <a:rPr lang="zh-CN" altLang="en-US" sz="2400" dirty="0" smtClean="0">
                <a:solidFill>
                  <a:srgbClr val="3F5271"/>
                </a:solidFill>
                <a:latin typeface="+mj-lt"/>
              </a:rPr>
              <a:t>接听界面</a:t>
            </a:r>
            <a:endParaRPr lang="zh-CN" altLang="en-US" sz="1600" dirty="0">
              <a:solidFill>
                <a:srgbClr val="3F5271"/>
              </a:solidFill>
              <a:latin typeface="+mj-lt"/>
            </a:endParaRPr>
          </a:p>
        </p:txBody>
      </p:sp>
      <p:pic>
        <p:nvPicPr>
          <p:cNvPr id="2051" name="Picture 3" descr="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4" y="2859464"/>
            <a:ext cx="213677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P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098" y="2813503"/>
            <a:ext cx="2066925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0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6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3144360" cy="594320"/>
            <a:chOff x="806892" y="2016743"/>
            <a:chExt cx="3144360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4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469866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57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0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66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4375467" cy="594320"/>
            <a:chOff x="806892" y="2016743"/>
            <a:chExt cx="4375467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5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语音识别技术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0713"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在语音特征提取上，我们考虑使用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特征提取法，通过信号强化、滤波等方式获取一段语音信号的特征系数，通过与预录语音的特征系数作对比，来确定用户需要拨打的号码。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23705" y="4107574"/>
            <a:ext cx="9700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提高精确度：</a:t>
            </a:r>
            <a:endParaRPr lang="en-US" altLang="zh-CN" sz="2400" dirty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在预录语音时进行多遍预录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每次通过语音拨打电话时，将这段语音加入预录语音库中</a:t>
            </a:r>
            <a:endParaRPr lang="en-US" altLang="zh-CN" sz="2400" dirty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MFCC</a:t>
            </a:r>
            <a:r>
              <a:rPr lang="zh-CN" altLang="en-US" sz="2400" dirty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前对音频做降噪处理。</a:t>
            </a:r>
          </a:p>
        </p:txBody>
      </p:sp>
    </p:spTree>
    <p:extLst>
      <p:ext uri="{BB962C8B-B14F-4D97-AF65-F5344CB8AC3E}">
        <p14:creationId xmlns:p14="http://schemas.microsoft.com/office/powerpoint/2010/main" val="39582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4375467" cy="594320"/>
            <a:chOff x="806892" y="2016743"/>
            <a:chExt cx="4375467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5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3F5271"/>
                </a:solidFill>
                <a:latin typeface="+mj-lt"/>
              </a:rPr>
              <a:t>体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感接听技术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0713"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我们打算通过对安卓的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 Sensor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的事件进行编程，使得我们可以实现体感接听的技术。</a:t>
            </a:r>
          </a:p>
          <a:p>
            <a:pPr indent="620713"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具体为，当有通话进来的时候，监视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 Sensor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，当感觉到传感器的距离减小并且保持一段时间之后，自动接听电话。这样就可以实现体感的接听。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4375467" cy="594320"/>
            <a:chOff x="806892" y="2016743"/>
            <a:chExt cx="4375467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5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通话的接管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获得通话的权限。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接到通话之后模仿耳机按键来触发接听行为。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在通话时通过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覆盖原来的接听画面。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dirty="0" err="1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ITelephony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的方法挂断该通话。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4375467" cy="594320"/>
            <a:chOff x="806892" y="2016743"/>
            <a:chExt cx="4375467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5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锁屏和桌面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我们计划使得我们的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接管锁屏以及桌面功能。具体方法如下：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覆盖原先桌面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监听物理键，并模仿系统桌面进行反应</a:t>
            </a:r>
            <a:endParaRPr lang="en-US" altLang="zh-CN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指导用户关闭系统的锁屏机制。监听锁屏键，并用我们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的锁屏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来实现锁屏。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5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733992" cy="594320"/>
            <a:chOff x="806892" y="2016743"/>
            <a:chExt cx="2733992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6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风险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1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：语音识别正确率不够理想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86" y="2249320"/>
            <a:ext cx="10321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解决方案：加大初始时候声音的采集，提示用户减少语音拨号时候的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噪音，提示老人对话筒说话。</a:t>
            </a:r>
            <a:endParaRPr lang="zh-CN" altLang="en-US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66267" y="3863242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风险</a:t>
            </a:r>
            <a:r>
              <a:rPr lang="en-US" altLang="zh-CN" sz="2800" dirty="0">
                <a:solidFill>
                  <a:srgbClr val="3F5271"/>
                </a:solidFill>
                <a:latin typeface="+mj-lt"/>
              </a:rPr>
              <a:t>2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：某些安卓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ROM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默认禁用安卓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APP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的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Widget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02386" y="4883662"/>
            <a:ext cx="1032134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解决方案：加入用户引导教程，引导用户启用我们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  <a:endParaRPr lang="zh-CN" altLang="en-US" sz="2400" dirty="0" smtClean="0">
              <a:solidFill>
                <a:srgbClr val="3F5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02386" y="470838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5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733992" cy="594320"/>
            <a:chOff x="806892" y="2016743"/>
            <a:chExt cx="2733992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6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66267" y="1228900"/>
            <a:ext cx="9943011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后期计划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02386" y="2249320"/>
            <a:ext cx="103213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5.5-5.16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实现桌面与锁屏的接管和相应界面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5.11-5.16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改进声音的识别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5.17-5.21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将半成品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给亲人试用，并听取意见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5.22-6.5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根据老人亲自使用的建议，改进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6.6-6.10		</a:t>
            </a: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进一步完善并发布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302386" y="2074041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8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组员贡献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7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220744" y="2135020"/>
            <a:ext cx="10321343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李英林：语音识别模块、通讯录与通话管理模块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金天：语音识别模块、距离识别模块</a:t>
            </a:r>
          </a:p>
          <a:p>
            <a:pPr>
              <a:lnSpc>
                <a:spcPct val="150000"/>
              </a:lnSpc>
              <a:tabLst>
                <a:tab pos="2247900" algn="l"/>
              </a:tabLst>
            </a:pPr>
            <a:r>
              <a:rPr lang="zh-CN" altLang="en-US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王勇杰：项目需求分析、软件界面设计、桌面及锁屏</a:t>
            </a:r>
            <a:r>
              <a:rPr lang="en-US" altLang="zh-CN" sz="2400" dirty="0" smtClean="0">
                <a:solidFill>
                  <a:srgbClr val="3F5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Widget</a:t>
            </a:r>
          </a:p>
        </p:txBody>
      </p:sp>
    </p:spTree>
    <p:extLst>
      <p:ext uri="{BB962C8B-B14F-4D97-AF65-F5344CB8AC3E}">
        <p14:creationId xmlns:p14="http://schemas.microsoft.com/office/powerpoint/2010/main" val="31213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267286" y="604912"/>
            <a:ext cx="12230118" cy="5648176"/>
            <a:chOff x="-141891" y="262261"/>
            <a:chExt cx="12090655" cy="6488225"/>
          </a:xfrm>
        </p:grpSpPr>
        <p:sp>
          <p:nvSpPr>
            <p:cNvPr id="14" name="圆角矩形 13"/>
            <p:cNvSpPr/>
            <p:nvPr/>
          </p:nvSpPr>
          <p:spPr>
            <a:xfrm>
              <a:off x="46283" y="417009"/>
              <a:ext cx="11902481" cy="6333477"/>
            </a:xfrm>
            <a:prstGeom prst="roundRect">
              <a:avLst>
                <a:gd name="adj" fmla="val 1483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-47804" y="339635"/>
              <a:ext cx="11902481" cy="6333477"/>
            </a:xfrm>
            <a:prstGeom prst="roundRect">
              <a:avLst>
                <a:gd name="adj" fmla="val 1483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-141891" y="262261"/>
              <a:ext cx="11902481" cy="6333477"/>
            </a:xfrm>
            <a:prstGeom prst="roundRect">
              <a:avLst>
                <a:gd name="adj" fmla="val 1483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80960" y="2048800"/>
            <a:ext cx="492955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5">
                    <a:lumMod val="75000"/>
                  </a:schemeClr>
                </a:solidFill>
              </a:rPr>
              <a:t>Thanks</a:t>
            </a:r>
            <a:endParaRPr lang="zh-CN" altLang="en-US" sz="11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0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46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项目背景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1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92" y="1076390"/>
            <a:ext cx="4762500" cy="548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5" y="1381190"/>
            <a:ext cx="5524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项目背景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/>
                  </a:solidFill>
                </a:rPr>
                <a:t>1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92" y="1076390"/>
            <a:ext cx="4762500" cy="548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5" y="1381190"/>
            <a:ext cx="5524500" cy="48768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936832" y="3434869"/>
            <a:ext cx="7866256" cy="769441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做一款方便老人使用的手机</a:t>
            </a:r>
            <a:r>
              <a:rPr lang="en-US" altLang="zh-CN" sz="4400" dirty="0" smtClean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57807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75782" y="425978"/>
            <a:ext cx="11640436" cy="6171769"/>
          </a:xfrm>
          <a:prstGeom prst="roundRect">
            <a:avLst>
              <a:gd name="adj" fmla="val 1483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45744" y="581255"/>
            <a:ext cx="12208990" cy="7539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89450"/>
          <a:stretch/>
        </p:blipFill>
        <p:spPr>
          <a:xfrm>
            <a:off x="250092" y="391064"/>
            <a:ext cx="11748184" cy="6967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39" y="4820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accent5">
                    <a:lumMod val="75000"/>
                  </a:schemeClr>
                </a:solidFill>
              </a:rPr>
              <a:t>目录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78007" y="1474218"/>
            <a:ext cx="2118439" cy="532765"/>
            <a:chOff x="806892" y="2016743"/>
            <a:chExt cx="2118439" cy="532765"/>
          </a:xfrm>
        </p:grpSpPr>
        <p:sp>
          <p:nvSpPr>
            <p:cNvPr id="9" name="文本框 8"/>
            <p:cNvSpPr txBox="1"/>
            <p:nvPr/>
          </p:nvSpPr>
          <p:spPr>
            <a:xfrm>
              <a:off x="1304374" y="2016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6892" y="202628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78007" y="2240770"/>
            <a:ext cx="2118439" cy="532765"/>
            <a:chOff x="806892" y="2699795"/>
            <a:chExt cx="2118439" cy="532765"/>
          </a:xfrm>
        </p:grpSpPr>
        <p:sp>
          <p:nvSpPr>
            <p:cNvPr id="14" name="文本框 13"/>
            <p:cNvSpPr txBox="1"/>
            <p:nvPr/>
          </p:nvSpPr>
          <p:spPr>
            <a:xfrm>
              <a:off x="1304374" y="269979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06892" y="2709340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78007" y="3012549"/>
            <a:ext cx="4631947" cy="532765"/>
            <a:chOff x="806892" y="3873581"/>
            <a:chExt cx="4631947" cy="532765"/>
          </a:xfrm>
        </p:grpSpPr>
        <p:sp>
          <p:nvSpPr>
            <p:cNvPr id="17" name="文本框 16"/>
            <p:cNvSpPr txBox="1"/>
            <p:nvPr/>
          </p:nvSpPr>
          <p:spPr>
            <a:xfrm>
              <a:off x="1304374" y="3873581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系统功能设计与交互设计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6892" y="3883126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78007" y="3779101"/>
            <a:ext cx="2836584" cy="532765"/>
            <a:chOff x="806892" y="4556633"/>
            <a:chExt cx="2836584" cy="532765"/>
          </a:xfrm>
        </p:grpSpPr>
        <p:sp>
          <p:nvSpPr>
            <p:cNvPr id="20" name="文本框 19"/>
            <p:cNvSpPr txBox="1"/>
            <p:nvPr/>
          </p:nvSpPr>
          <p:spPr>
            <a:xfrm>
              <a:off x="1304374" y="455663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系统架构设计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8007" y="4545656"/>
            <a:ext cx="3913802" cy="532765"/>
            <a:chOff x="806892" y="5230482"/>
            <a:chExt cx="3913802" cy="532765"/>
          </a:xfrm>
        </p:grpSpPr>
        <p:sp>
          <p:nvSpPr>
            <p:cNvPr id="23" name="文本框 22"/>
            <p:cNvSpPr txBox="1"/>
            <p:nvPr/>
          </p:nvSpPr>
          <p:spPr>
            <a:xfrm>
              <a:off x="1304374" y="523048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关键技术及解决方案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6892" y="5240027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538921" y="212053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538921" y="2892313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538921" y="3658865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538921" y="4425417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80279" y="5309924"/>
            <a:ext cx="2477511" cy="532765"/>
            <a:chOff x="806892" y="4556633"/>
            <a:chExt cx="2477511" cy="532765"/>
          </a:xfrm>
        </p:grpSpPr>
        <p:sp>
          <p:nvSpPr>
            <p:cNvPr id="43" name="文本框 42"/>
            <p:cNvSpPr txBox="1"/>
            <p:nvPr/>
          </p:nvSpPr>
          <p:spPr>
            <a:xfrm>
              <a:off x="1304374" y="455663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风险与计划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6892" y="4566178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541193" y="5189688"/>
            <a:ext cx="83271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102716" y="470152"/>
            <a:ext cx="2595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Idiot Dialing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45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需求分析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2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220858" y="1536552"/>
            <a:ext cx="99430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第五次人口普查（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2000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）至第六次人口普查（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2010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）的十年间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老人人口数增加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5893" y="2152627"/>
            <a:ext cx="2512226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1300</a:t>
            </a:r>
            <a:r>
              <a:rPr lang="zh-CN" altLang="en-US" sz="6000" dirty="0" smtClean="0">
                <a:solidFill>
                  <a:schemeClr val="bg1"/>
                </a:solidFill>
              </a:rPr>
              <a:t>万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20858" y="3503685"/>
            <a:ext cx="99430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第六次人口普查（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2010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）的结果中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老人人口</a:t>
            </a:r>
            <a:r>
              <a:rPr lang="zh-CN" altLang="en-US" sz="2800" dirty="0">
                <a:solidFill>
                  <a:srgbClr val="3F5271"/>
                </a:solidFill>
                <a:latin typeface="+mj-lt"/>
              </a:rPr>
              <a:t>总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数为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				</a:t>
            </a:r>
            <a:endParaRPr lang="en-US" altLang="zh-CN" sz="2800" dirty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  <a:tabLst>
                <a:tab pos="3235325" algn="l"/>
              </a:tabLst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其中有约</a:t>
            </a:r>
            <a:r>
              <a:rPr lang="en-US" altLang="zh-CN" sz="2800" dirty="0" smtClean="0">
                <a:solidFill>
                  <a:srgbClr val="3F5271"/>
                </a:solidFill>
                <a:latin typeface="+mj-lt"/>
              </a:rPr>
              <a:t>	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为文盲或半文盲，即将近</a:t>
            </a: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25893" y="4218235"/>
            <a:ext cx="2491388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1.43</a:t>
            </a:r>
            <a:r>
              <a:rPr lang="zh-CN" altLang="en-US" sz="6000" dirty="0" smtClean="0">
                <a:solidFill>
                  <a:schemeClr val="bg1"/>
                </a:solidFill>
              </a:rPr>
              <a:t>亿 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54404" y="5318910"/>
            <a:ext cx="1513556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40%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33881" y="5318909"/>
            <a:ext cx="3281668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5000</a:t>
            </a:r>
            <a:r>
              <a:rPr lang="zh-CN" altLang="en-US" sz="6000" dirty="0" smtClean="0">
                <a:solidFill>
                  <a:schemeClr val="bg1"/>
                </a:solidFill>
              </a:rPr>
              <a:t>万人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需求分析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2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20858" y="1536552"/>
            <a:ext cx="9943011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语音识别技术？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3F5271"/>
                </a:solidFill>
                <a:latin typeface="+mj-lt"/>
              </a:rPr>
              <a:t>	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对于大多数老人，由于时代的原因他们不能说出标准的普通话，而方言在目前的语音识别技术下识别效果较差。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0239" y="4104256"/>
            <a:ext cx="1159292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Siri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9342" y="4104254"/>
            <a:ext cx="2658356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Cortana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27509" y="4104254"/>
            <a:ext cx="4027256" cy="1015663"/>
          </a:xfrm>
          <a:prstGeom prst="rect">
            <a:avLst/>
          </a:prstGeom>
          <a:solidFill>
            <a:srgbClr val="7F95B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Google Now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3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523" y="482070"/>
            <a:ext cx="2323623" cy="594320"/>
            <a:chOff x="806892" y="2016743"/>
            <a:chExt cx="2323623" cy="594320"/>
          </a:xfrm>
        </p:grpSpPr>
        <p:sp>
          <p:nvSpPr>
            <p:cNvPr id="4" name="文本框 3"/>
            <p:cNvSpPr txBox="1"/>
            <p:nvPr/>
          </p:nvSpPr>
          <p:spPr>
            <a:xfrm>
              <a:off x="1304374" y="201674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accent5">
                      <a:lumMod val="75000"/>
                    </a:schemeClr>
                  </a:solidFill>
                </a:rPr>
                <a:t>需求分析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06892" y="20262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tx2"/>
                  </a:solidFill>
                </a:rPr>
                <a:t>2</a:t>
              </a:r>
              <a:endParaRPr lang="zh-CN" alt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20858" y="1164591"/>
            <a:ext cx="9943011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老人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使用一般智能手机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的主要问题：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手机文字太小，看不清楚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不识字，看不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懂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按键太小，按不准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过多无用功能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3F5271"/>
                </a:solidFill>
                <a:latin typeface="+mj-lt"/>
              </a:rPr>
              <a:t>智能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机操作过于复杂，何时滑动何时按键分不</a:t>
            </a: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清楚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老人会记不清电话号码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3F5271"/>
                </a:solidFill>
                <a:latin typeface="+mj-lt"/>
              </a:rPr>
              <a:t>语音识别对只会说方言的老人来说识别度太低</a:t>
            </a:r>
            <a:endParaRPr lang="en-US" altLang="zh-CN" sz="2800" dirty="0" smtClean="0">
              <a:solidFill>
                <a:srgbClr val="3F5271"/>
              </a:solidFill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zh-CN" altLang="en-US" dirty="0">
              <a:solidFill>
                <a:srgbClr val="3F527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05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896</Words>
  <Application>Microsoft Office PowerPoint</Application>
  <PresentationFormat>宽屏</PresentationFormat>
  <Paragraphs>227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王勇杰</dc:creator>
  <cp:lastModifiedBy>王勇杰</cp:lastModifiedBy>
  <cp:revision>15</cp:revision>
  <dcterms:created xsi:type="dcterms:W3CDTF">2015-05-15T12:28:49Z</dcterms:created>
  <dcterms:modified xsi:type="dcterms:W3CDTF">2015-05-18T02:42:43Z</dcterms:modified>
</cp:coreProperties>
</file>